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Lst>
  <p:notesMasterIdLst>
    <p:notesMasterId r:id="rId30"/>
  </p:notesMasterIdLst>
  <p:handoutMasterIdLst>
    <p:handoutMasterId r:id="rId31"/>
  </p:handoutMasterIdLst>
  <p:sldIdLst>
    <p:sldId id="400" r:id="rId8"/>
    <p:sldId id="403" r:id="rId9"/>
    <p:sldId id="402" r:id="rId10"/>
    <p:sldId id="401" r:id="rId11"/>
    <p:sldId id="393" r:id="rId12"/>
    <p:sldId id="405" r:id="rId13"/>
    <p:sldId id="413" r:id="rId14"/>
    <p:sldId id="410" r:id="rId15"/>
    <p:sldId id="407" r:id="rId16"/>
    <p:sldId id="408" r:id="rId17"/>
    <p:sldId id="409" r:id="rId18"/>
    <p:sldId id="417" r:id="rId19"/>
    <p:sldId id="418" r:id="rId20"/>
    <p:sldId id="415" r:id="rId21"/>
    <p:sldId id="322" r:id="rId22"/>
    <p:sldId id="284" r:id="rId23"/>
    <p:sldId id="281" r:id="rId24"/>
    <p:sldId id="323" r:id="rId25"/>
    <p:sldId id="416" r:id="rId26"/>
    <p:sldId id="321" r:id="rId27"/>
    <p:sldId id="414"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p:restoredTop sz="88696"/>
  </p:normalViewPr>
  <p:slideViewPr>
    <p:cSldViewPr snapToGrid="0" snapToObjects="1">
      <p:cViewPr>
        <p:scale>
          <a:sx n="100" d="100"/>
          <a:sy n="100" d="100"/>
        </p:scale>
        <p:origin x="792" y="288"/>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2.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6/29/18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6/29/18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arthtimes.org/scitech/earthquake-prediction-news/2018/" TargetMode="External"/><Relationship Id="rId4" Type="http://schemas.openxmlformats.org/officeDocument/2006/relationships/hyperlink" Target="http://www.earthtimes.org/scitech/tropical-volcanos-caused-little-ice-age-claim/1795/" TargetMode="External"/><Relationship Id="rId5" Type="http://schemas.openxmlformats.org/officeDocument/2006/relationships/hyperlink" Target="http://www.earthtimes.org/scitech/georgia-tech-early-warning-system-tsunamis/435/" TargetMode="External"/><Relationship Id="rId6" Type="http://schemas.openxmlformats.org/officeDocument/2006/relationships/hyperlink" Target="http://www.earthtimes.org/nature/hurricane-katia-category-4-storm/1332/" TargetMode="External"/><Relationship Id="rId7" Type="http://schemas.openxmlformats.org/officeDocument/2006/relationships/hyperlink" Target="http://www.earthtimes.org/pollution/air-pollution-increases-floods-droughts-study-shows/1623/" TargetMode="External"/><Relationship Id="rId8" Type="http://schemas.openxmlformats.org/officeDocument/2006/relationships/hyperlink" Target="http://www.earthtimes.org/health/wfp-declares-somalia-famine-catastrophic-funds-intervention/1180/"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ibm.com/code/patterns/apply-cognitive-to-mobile-images-on-the-go/" TargetMode="External"/><Relationship Id="rId4" Type="http://schemas.openxmlformats.org/officeDocument/2006/relationships/hyperlink" Target="https://developer.ibm.com/code/patterns/build-a-blockchain-insurance-app/" TargetMode="External"/><Relationship Id="rId5" Type="http://schemas.openxmlformats.org/officeDocument/2006/relationships/hyperlink" Target="https://developer.ibm.com/code/patterns/locate-and-count-items-with-object-detection/" TargetMode="External"/><Relationship Id="rId6" Type="http://schemas.openxmlformats.org/officeDocument/2006/relationships/hyperlink" Target="https://developer.ibm.com/code/patterns/classify-vehicle-damage-images/" TargetMode="External"/><Relationship Id="rId7" Type="http://schemas.openxmlformats.org/officeDocument/2006/relationships/hyperlink" Target="https://developer.ibm.com/code/patterns/analyze-an-image-and-send-a-status-alert/" TargetMode="External"/><Relationship Id="rId8" Type="http://schemas.openxmlformats.org/officeDocument/2006/relationships/hyperlink" Target="https://github.com/IBM/image-analysis-iot-alert/issues/9"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Caused</a:t>
            </a:r>
            <a:r>
              <a:rPr lang="en-US" b="1" baseline="0" dirty="0" smtClean="0"/>
              <a:t> by Movement of earth :</a:t>
            </a:r>
            <a:r>
              <a:rPr lang="en-US" dirty="0" smtClean="0"/>
              <a:t> occur with the minimum amount of warning and include </a:t>
            </a:r>
            <a:r>
              <a:rPr lang="en-US" dirty="0" smtClean="0">
                <a:hlinkClick r:id="rId3"/>
              </a:rPr>
              <a:t>earthquakes</a:t>
            </a:r>
            <a:r>
              <a:rPr lang="en-US" dirty="0" smtClean="0"/>
              <a:t>, </a:t>
            </a:r>
            <a:r>
              <a:rPr lang="en-US" dirty="0" smtClean="0">
                <a:hlinkClick r:id="rId4"/>
              </a:rPr>
              <a:t>volcanic eruptions</a:t>
            </a:r>
            <a:r>
              <a:rPr lang="en-US" dirty="0" smtClean="0"/>
              <a:t> and </a:t>
            </a:r>
            <a:r>
              <a:rPr lang="en-US" dirty="0" smtClean="0">
                <a:hlinkClick r:id="rId5"/>
              </a:rPr>
              <a:t>tsunamis</a:t>
            </a:r>
            <a:r>
              <a:rPr lang="en-US" dirty="0" smtClean="0"/>
              <a:t>. They are difficult to predict and impossible to stop. All that can be done is to take appropriate action to limit damage and loss of life after they occur.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Weather related disasters:</a:t>
            </a:r>
            <a:r>
              <a:rPr lang="en-US" b="1" baseline="0" dirty="0" smtClean="0"/>
              <a:t> </a:t>
            </a:r>
            <a:r>
              <a:rPr lang="en-US" dirty="0" smtClean="0">
                <a:hlinkClick r:id="rId6"/>
              </a:rPr>
              <a:t>hurricanes</a:t>
            </a:r>
            <a:r>
              <a:rPr lang="en-US" dirty="0" smtClean="0"/>
              <a:t>, tornadoes, extreme heat and extreme cold weather. </a:t>
            </a:r>
            <a:br>
              <a:rPr lang="en-US" dirty="0" smtClean="0"/>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7"/>
              </a:rPr>
              <a:t>Floods</a:t>
            </a:r>
            <a:r>
              <a:rPr lang="en-US" b="1" dirty="0" smtClean="0"/>
              <a:t>, mudslides, landslides and </a:t>
            </a:r>
            <a:r>
              <a:rPr lang="en-US" b="1" dirty="0" smtClean="0">
                <a:hlinkClick r:id="rId8"/>
              </a:rPr>
              <a:t>famine</a:t>
            </a:r>
            <a:r>
              <a:rPr lang="en-US" b="1" dirty="0" smtClean="0"/>
              <a:t>. </a:t>
            </a:r>
            <a:r>
              <a:rPr lang="en-US" dirty="0" err="1" smtClean="0"/>
              <a:t>Badrinath</a:t>
            </a:r>
            <a:r>
              <a:rPr lang="en-US" dirty="0" smtClean="0"/>
              <a:t> Landslide ( </a:t>
            </a:r>
            <a:r>
              <a:rPr lang="en-US" dirty="0" err="1" smtClean="0"/>
              <a:t>Uttarakhand</a:t>
            </a:r>
            <a:r>
              <a:rPr lang="en-US" baseline="0" dirty="0" smtClean="0"/>
              <a:t> ) May </a:t>
            </a:r>
            <a:r>
              <a:rPr lang="en-US" dirty="0" smtClean="0"/>
              <a:t>20, 2017 - Nearly 14,000 pilgrims were left stranded at various places in </a:t>
            </a:r>
            <a:r>
              <a:rPr lang="en-US" dirty="0" err="1" smtClean="0"/>
              <a:t>Chamoli</a:t>
            </a:r>
            <a:r>
              <a:rPr lang="en-US" dirty="0" smtClean="0"/>
              <a:t> district after a massive </a:t>
            </a:r>
            <a:r>
              <a:rPr lang="en-US" i="1" dirty="0" smtClean="0"/>
              <a:t>landslide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Linux foundations</a:t>
            </a:r>
          </a:p>
          <a:p>
            <a:endParaRPr lang="en-US" dirty="0" smtClean="0"/>
          </a:p>
          <a:p>
            <a:r>
              <a:rPr lang="en-US" dirty="0" smtClean="0"/>
              <a:t>How Weather</a:t>
            </a:r>
            <a:r>
              <a:rPr lang="en-US" baseline="0" dirty="0" smtClean="0"/>
              <a:t> and Technology make positive impact to Business over the globe. Non profit organizations, people safe in weather and climate hazards.</a:t>
            </a:r>
          </a:p>
          <a:p>
            <a:endParaRPr lang="en-US" baseline="0" dirty="0" smtClean="0"/>
          </a:p>
          <a:p>
            <a:r>
              <a:rPr lang="en-US" baseline="0" dirty="0" smtClean="0"/>
              <a:t>UN Nations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has been increase in Natural disasters over the period. Typhoon, </a:t>
            </a:r>
          </a:p>
          <a:p>
            <a:endParaRPr lang="en-US" baseline="0" dirty="0" smtClean="0"/>
          </a:p>
          <a:p>
            <a:r>
              <a:rPr lang="en-US" dirty="0" smtClean="0"/>
              <a:t>Global</a:t>
            </a:r>
            <a:r>
              <a:rPr lang="en-US" baseline="0" dirty="0" smtClean="0"/>
              <a:t> initiatives, </a:t>
            </a:r>
          </a:p>
          <a:p>
            <a:endParaRPr lang="en-US" baseline="0" dirty="0" smtClean="0"/>
          </a:p>
          <a:p>
            <a:r>
              <a:rPr lang="en-US" baseline="0" dirty="0" smtClean="0"/>
              <a:t>Respond to crisis to take care of human rights, integration is must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Encouraging the developer communities to develop solutions which will help for </a:t>
            </a:r>
            <a:r>
              <a:rPr lang="en-US" baseline="0" dirty="0" smtClean="0"/>
              <a:t>Disaster preparedness.  How new technologies like AI, </a:t>
            </a:r>
            <a:r>
              <a:rPr lang="en-US" baseline="0" dirty="0" err="1" smtClean="0"/>
              <a:t>BlockChain</a:t>
            </a:r>
            <a:r>
              <a:rPr lang="en-US" baseline="0" dirty="0" smtClean="0"/>
              <a:t> would be leveraged to develop powerful solutions.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Technology is powerful tool to solve such Natural Disasters.  Call For code is a challenge for technical developers., to solve this world problem.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American Red Cross:. </a:t>
            </a:r>
            <a:r>
              <a:rPr lang="en-US" baseline="0" dirty="0" smtClean="0"/>
              <a:t>If we could get people What they need? Where they and when they need? Disasters and logistics business for : to alleviating the people suffering.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Multiple locations delivered, to automobiles/trains/. Mobilization and movement of those resources. Massive Challenges.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Where Technology would help: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Geospatial Technology: Where is need, its more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Where</a:t>
            </a:r>
            <a:r>
              <a:rPr lang="en-US" baseline="0" dirty="0" smtClean="0"/>
              <a:t> is the damage?</a:t>
            </a:r>
            <a:r>
              <a:rPr lang="mr-IN" baseline="0" dirty="0" smtClean="0"/>
              <a:t>…</a:t>
            </a:r>
            <a:r>
              <a:rPr lang="en-US" baseline="0" dirty="0" smtClean="0"/>
              <a:t>flood/fire/organic lava</a:t>
            </a:r>
            <a:r>
              <a:rPr lang="mr-IN" baseline="0" dirty="0" smtClean="0"/>
              <a:t>…</a:t>
            </a:r>
            <a:r>
              <a:rPr lang="en-US" baseline="0" dirty="0" smtClean="0"/>
              <a:t>..better decision by </a:t>
            </a:r>
            <a:r>
              <a:rPr lang="en-US" b="1" baseline="0" dirty="0" smtClean="0"/>
              <a:t>Visualizing</a:t>
            </a:r>
            <a:r>
              <a:rPr lang="en-US" baseline="0" dirty="0" smtClean="0"/>
              <a:t> data for better di</a:t>
            </a:r>
            <a:r>
              <a:rPr lang="mr-IN" baseline="0" dirty="0" smtClean="0"/>
              <a:t>…</a:t>
            </a:r>
            <a:r>
              <a:rPr lang="en-US" baseline="0" dirty="0" smtClean="0"/>
              <a:t>for </a:t>
            </a:r>
            <a:r>
              <a:rPr lang="en-US" b="1" baseline="0" dirty="0" smtClean="0"/>
              <a:t>movement</a:t>
            </a:r>
            <a:r>
              <a:rPr lang="en-US" baseline="0" dirty="0" smtClean="0"/>
              <a:t> of people/vehicle/material</a:t>
            </a:r>
            <a:r>
              <a:rPr lang="mr-IN" baseline="0" dirty="0" smtClean="0"/>
              <a: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CLOUD, BLOCKCHAIN , AI : Predictive Analytics,  greatest need </a:t>
            </a:r>
            <a:r>
              <a:rPr lang="mr-IN" baseline="0" dirty="0" smtClean="0"/>
              <a:t>–</a:t>
            </a:r>
            <a:r>
              <a:rPr lang="en-US" baseline="0" dirty="0" smtClean="0"/>
              <a:t> based on weather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3 Characters </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Ageing </a:t>
            </a:r>
            <a:r>
              <a:rPr lang="mr-IN" baseline="0" dirty="0" smtClean="0"/>
              <a:t>–</a:t>
            </a:r>
            <a:r>
              <a:rPr lang="en-US" baseline="0" dirty="0" smtClean="0"/>
              <a:t> changing need</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Aggressiveness : Where, What : </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Speed to scale in advance: Emergency management services to understand : technology to predict need for managing scarcity</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Developers: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Disaster  : damage assessment in </a:t>
            </a:r>
            <a:r>
              <a:rPr lang="mr-IN" baseline="0" dirty="0" smtClean="0"/>
              <a:t>–</a:t>
            </a:r>
            <a:r>
              <a:rPr lang="en-US" baseline="0" dirty="0" smtClean="0"/>
              <a:t> Long time recovery to be reduced</a:t>
            </a:r>
            <a:r>
              <a:rPr lang="mr-IN" baseline="0" dirty="0" smtClean="0"/>
              <a:t>…</a:t>
            </a:r>
            <a:r>
              <a:rPr lang="en-US" baseline="0" dirty="0" smtClean="0"/>
              <a:t>..by using technology : to detail damage assessment by home, walk on the read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Flood and frequent disaster. Understand Longer term need: is it ? Power infra . Food, Water safety /water security . Build in a resilient factor. To benefit from technology.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More resilient communities.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Last decade: people suffering being helped in past 5 years, scientist and analyst can help alleviate these problems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Angel Diaz: developers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Open source communities to build better system: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Preparing for disaster : Hurricanes..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Software makes more difference: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Medicine : medical supplies,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Opening minds to everybody to use IBM Cloud, Technologies,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Judging/</a:t>
            </a:r>
            <a:r>
              <a:rPr lang="mr-IN" baseline="0" dirty="0" smtClean="0"/>
              <a:t>…</a:t>
            </a:r>
            <a:r>
              <a:rPr lang="en-US" baseline="0" dirty="0" smtClean="0"/>
              <a:t>.Answer the call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Development is being different than what it was a decade back. 10,000 Developers are already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Responsibility : Wining submission </a:t>
            </a:r>
            <a:r>
              <a:rPr lang="en-US" baseline="0" dirty="0" err="1" smtClean="0"/>
              <a:t>pn</a:t>
            </a:r>
            <a:r>
              <a:rPr lang="en-US" baseline="0" dirty="0" smtClean="0"/>
              <a:t> IBM is Deploy live in field</a:t>
            </a:r>
            <a:r>
              <a:rPr lang="mr-IN" baseline="0" dirty="0" smtClean="0"/>
              <a:t>…</a:t>
            </a:r>
            <a:r>
              <a:rPr lang="en-US" baseline="0" dirty="0" smtClean="0"/>
              <a:t>Linux, wining a </a:t>
            </a:r>
            <a:r>
              <a:rPr lang="en-US" baseline="0" dirty="0" err="1" smtClean="0"/>
              <a:t>Ecomic</a:t>
            </a:r>
            <a:r>
              <a:rPr lang="en-US" baseline="0" dirty="0" smtClean="0"/>
              <a:t> prize, see stuff live in real world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Oppoutiny</a:t>
            </a:r>
            <a:r>
              <a:rPr lang="en-US" baseline="0" dirty="0" smtClean="0"/>
              <a:t> to work with IBM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Great idea: but not developers: 	</a:t>
            </a: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Call for code and amplify tweet..</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Join team</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What happens to code</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Apache 2.0 license: source code</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Linux will host and code and open source community. Continue to work with community</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a:t>
            </a:fld>
            <a:endParaRPr lang="en-US"/>
          </a:p>
        </p:txBody>
      </p:sp>
    </p:spTree>
    <p:extLst>
      <p:ext uri="{BB962C8B-B14F-4D97-AF65-F5344CB8AC3E}">
        <p14:creationId xmlns:p14="http://schemas.microsoft.com/office/powerpoint/2010/main" val="533621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Apply cognitive to classify and tag mobile images on the go</a:t>
            </a:r>
            <a:r>
              <a:rPr lang="en-US" dirty="0"/>
              <a:t/>
            </a:r>
            <a:br>
              <a:rPr lang="en-US" dirty="0"/>
            </a:br>
            <a:endParaRPr lang="en-US" dirty="0"/>
          </a:p>
          <a:p>
            <a:r>
              <a:rPr lang="en-US" dirty="0">
                <a:hlinkClick r:id="rId4"/>
              </a:rPr>
              <a:t>Build a web-based blockchain insurance application</a:t>
            </a:r>
            <a:r>
              <a:rPr lang="en-US" dirty="0"/>
              <a:t/>
            </a:r>
            <a:br>
              <a:rPr lang="en-US" dirty="0"/>
            </a:br>
            <a:endParaRPr lang="en-US" dirty="0"/>
          </a:p>
          <a:p>
            <a:r>
              <a:rPr lang="en-US" dirty="0">
                <a:hlinkClick r:id="rId5"/>
              </a:rPr>
              <a:t>Locate and count items in an image with object detection</a:t>
            </a:r>
            <a:r>
              <a:rPr lang="en-US" dirty="0"/>
              <a:t> (Uses Power AI, that's OK)</a:t>
            </a:r>
            <a:br>
              <a:rPr lang="en-US" dirty="0"/>
            </a:br>
            <a:endParaRPr lang="en-US" dirty="0"/>
          </a:p>
          <a:p>
            <a:r>
              <a:rPr lang="en-US" dirty="0">
                <a:hlinkClick r:id="rId6"/>
              </a:rPr>
              <a:t>Classify vehicle damage images</a:t>
            </a:r>
            <a:r>
              <a:rPr lang="en-US" dirty="0"/>
              <a:t> </a:t>
            </a:r>
            <a:br>
              <a:rPr lang="en-US" dirty="0"/>
            </a:br>
            <a:endParaRPr lang="en-US" dirty="0"/>
          </a:p>
          <a:p>
            <a:r>
              <a:rPr lang="en-US" dirty="0">
                <a:hlinkClick r:id="rId7"/>
              </a:rPr>
              <a:t>Analyze an image and send a status alert</a:t>
            </a:r>
            <a:r>
              <a:rPr lang="en-US" dirty="0"/>
              <a:t> (Needs fix - </a:t>
            </a:r>
            <a:r>
              <a:rPr lang="en-US" dirty="0">
                <a:hlinkClick r:id="rId8"/>
              </a:rPr>
              <a:t>https://github.com/IBM/image-analysis-iot-alert/issues/9</a:t>
            </a:r>
            <a:r>
              <a:rPr lang="en-US" dirty="0"/>
              <a:t>  appears to be an API usage problem, maybe Watson Vision changed, waiting on maintainer response)</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33.tiff"/><Relationship Id="rId5" Type="http://schemas.openxmlformats.org/officeDocument/2006/relationships/image" Target="../media/image34.tiff"/><Relationship Id="rId6" Type="http://schemas.openxmlformats.org/officeDocument/2006/relationships/image" Target="../media/image26.png"/><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38.jpeg"/><Relationship Id="rId1" Type="http://schemas.openxmlformats.org/officeDocument/2006/relationships/slideMaster" Target="../slideMasters/slideMaster6.xml"/><Relationship Id="rId2" Type="http://schemas.openxmlformats.org/officeDocument/2006/relationships/image" Target="../media/image35.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1" Type="http://schemas.openxmlformats.org/officeDocument/2006/relationships/image" Target="../media/image19.jpeg"/><Relationship Id="rId12" Type="http://schemas.openxmlformats.org/officeDocument/2006/relationships/image" Target="../media/image20.png"/><Relationship Id="rId1" Type="http://schemas.openxmlformats.org/officeDocument/2006/relationships/slideMaster" Target="../slideMasters/slideMaster3.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jpeg"/><Relationship Id="rId10" Type="http://schemas.openxmlformats.org/officeDocument/2006/relationships/image" Target="../media/image18.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png"/><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jpeg"/><Relationship Id="rId1" Type="http://schemas.openxmlformats.org/officeDocument/2006/relationships/slideMaster" Target="../slideMasters/slideMaster4.xml"/><Relationship Id="rId2" Type="http://schemas.openxmlformats.org/officeDocument/2006/relationships/image" Target="../media/image27.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6/29/18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theme" Target="../theme/theme2.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1" Type="http://schemas.openxmlformats.org/officeDocument/2006/relationships/slideLayout" Target="../slideLayouts/slideLayout65.xml"/><Relationship Id="rId22" Type="http://schemas.openxmlformats.org/officeDocument/2006/relationships/slideLayout" Target="../slideLayouts/slideLayout66.xml"/><Relationship Id="rId23" Type="http://schemas.openxmlformats.org/officeDocument/2006/relationships/slideLayout" Target="../slideLayouts/slideLayout67.xml"/><Relationship Id="rId24" Type="http://schemas.openxmlformats.org/officeDocument/2006/relationships/slideLayout" Target="../slideLayouts/slideLayout68.xml"/><Relationship Id="rId25" Type="http://schemas.openxmlformats.org/officeDocument/2006/relationships/slideLayout" Target="../slideLayouts/slideLayout69.xml"/><Relationship Id="rId26" Type="http://schemas.openxmlformats.org/officeDocument/2006/relationships/slideLayout" Target="../slideLayouts/slideLayout70.xml"/><Relationship Id="rId27" Type="http://schemas.openxmlformats.org/officeDocument/2006/relationships/slideLayout" Target="../slideLayouts/slideLayout71.xml"/><Relationship Id="rId28" Type="http://schemas.openxmlformats.org/officeDocument/2006/relationships/slideLayout" Target="../slideLayouts/slideLayout72.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30" Type="http://schemas.openxmlformats.org/officeDocument/2006/relationships/slideLayout" Target="../slideLayouts/slideLayout74.xml"/><Relationship Id="rId31" Type="http://schemas.openxmlformats.org/officeDocument/2006/relationships/slideLayout" Target="../slideLayouts/slideLayout75.xml"/><Relationship Id="rId32" Type="http://schemas.openxmlformats.org/officeDocument/2006/relationships/slideLayout" Target="../slideLayouts/slideLayout76.xml"/><Relationship Id="rId9" Type="http://schemas.openxmlformats.org/officeDocument/2006/relationships/slideLayout" Target="../slideLayouts/slideLayout53.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3" Type="http://schemas.openxmlformats.org/officeDocument/2006/relationships/slideLayout" Target="../slideLayouts/slideLayout77.xml"/><Relationship Id="rId34" Type="http://schemas.openxmlformats.org/officeDocument/2006/relationships/theme" Target="../theme/theme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Relationship Id="rId17" Type="http://schemas.openxmlformats.org/officeDocument/2006/relationships/slideLayout" Target="../slideLayouts/slideLayout61.xml"/><Relationship Id="rId18" Type="http://schemas.openxmlformats.org/officeDocument/2006/relationships/slideLayout" Target="../slideLayouts/slideLayout62.xml"/><Relationship Id="rId19"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6.xml"/><Relationship Id="rId20" Type="http://schemas.openxmlformats.org/officeDocument/2006/relationships/slideLayout" Target="../slideLayouts/slideLayout97.xml"/><Relationship Id="rId21" Type="http://schemas.openxmlformats.org/officeDocument/2006/relationships/slideLayout" Target="../slideLayouts/slideLayout98.xml"/><Relationship Id="rId22" Type="http://schemas.openxmlformats.org/officeDocument/2006/relationships/theme" Target="../theme/theme4.xml"/><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slideLayout" Target="../slideLayouts/slideLayout89.xml"/><Relationship Id="rId13" Type="http://schemas.openxmlformats.org/officeDocument/2006/relationships/slideLayout" Target="../slideLayouts/slideLayout90.xml"/><Relationship Id="rId14" Type="http://schemas.openxmlformats.org/officeDocument/2006/relationships/slideLayout" Target="../slideLayouts/slideLayout91.xml"/><Relationship Id="rId15" Type="http://schemas.openxmlformats.org/officeDocument/2006/relationships/slideLayout" Target="../slideLayouts/slideLayout92.xml"/><Relationship Id="rId16" Type="http://schemas.openxmlformats.org/officeDocument/2006/relationships/slideLayout" Target="../slideLayouts/slideLayout93.xml"/><Relationship Id="rId17" Type="http://schemas.openxmlformats.org/officeDocument/2006/relationships/slideLayout" Target="../slideLayouts/slideLayout94.xml"/><Relationship Id="rId18" Type="http://schemas.openxmlformats.org/officeDocument/2006/relationships/slideLayout" Target="../slideLayouts/slideLayout95.xml"/><Relationship Id="rId19" Type="http://schemas.openxmlformats.org/officeDocument/2006/relationships/slideLayout" Target="../slideLayouts/slideLayout96.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07.xml"/><Relationship Id="rId20" Type="http://schemas.openxmlformats.org/officeDocument/2006/relationships/slideLayout" Target="../slideLayouts/slideLayout118.xml"/><Relationship Id="rId21" Type="http://schemas.openxmlformats.org/officeDocument/2006/relationships/slideLayout" Target="../slideLayouts/slideLayout119.xml"/><Relationship Id="rId22" Type="http://schemas.openxmlformats.org/officeDocument/2006/relationships/slideLayout" Target="../slideLayouts/slideLayout120.xml"/><Relationship Id="rId23" Type="http://schemas.openxmlformats.org/officeDocument/2006/relationships/theme" Target="../theme/theme5.xml"/><Relationship Id="rId10" Type="http://schemas.openxmlformats.org/officeDocument/2006/relationships/slideLayout" Target="../slideLayouts/slideLayout108.xml"/><Relationship Id="rId11" Type="http://schemas.openxmlformats.org/officeDocument/2006/relationships/slideLayout" Target="../slideLayouts/slideLayout109.xml"/><Relationship Id="rId12" Type="http://schemas.openxmlformats.org/officeDocument/2006/relationships/slideLayout" Target="../slideLayouts/slideLayout110.xml"/><Relationship Id="rId13" Type="http://schemas.openxmlformats.org/officeDocument/2006/relationships/slideLayout" Target="../slideLayouts/slideLayout111.xml"/><Relationship Id="rId14" Type="http://schemas.openxmlformats.org/officeDocument/2006/relationships/slideLayout" Target="../slideLayouts/slideLayout112.xml"/><Relationship Id="rId15" Type="http://schemas.openxmlformats.org/officeDocument/2006/relationships/slideLayout" Target="../slideLayouts/slideLayout113.xml"/><Relationship Id="rId16" Type="http://schemas.openxmlformats.org/officeDocument/2006/relationships/slideLayout" Target="../slideLayouts/slideLayout114.xml"/><Relationship Id="rId17" Type="http://schemas.openxmlformats.org/officeDocument/2006/relationships/slideLayout" Target="../slideLayouts/slideLayout115.xml"/><Relationship Id="rId18" Type="http://schemas.openxmlformats.org/officeDocument/2006/relationships/slideLayout" Target="../slideLayouts/slideLayout116.xml"/><Relationship Id="rId19" Type="http://schemas.openxmlformats.org/officeDocument/2006/relationships/slideLayout" Target="../slideLayouts/slideLayout117.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29.xml"/><Relationship Id="rId20" Type="http://schemas.openxmlformats.org/officeDocument/2006/relationships/slideLayout" Target="../slideLayouts/slideLayout140.xml"/><Relationship Id="rId21" Type="http://schemas.openxmlformats.org/officeDocument/2006/relationships/slideLayout" Target="../slideLayouts/slideLayout141.xml"/><Relationship Id="rId22" Type="http://schemas.openxmlformats.org/officeDocument/2006/relationships/theme" Target="../theme/theme6.xml"/><Relationship Id="rId10" Type="http://schemas.openxmlformats.org/officeDocument/2006/relationships/slideLayout" Target="../slideLayouts/slideLayout130.xml"/><Relationship Id="rId11" Type="http://schemas.openxmlformats.org/officeDocument/2006/relationships/slideLayout" Target="../slideLayouts/slideLayout131.xml"/><Relationship Id="rId12" Type="http://schemas.openxmlformats.org/officeDocument/2006/relationships/slideLayout" Target="../slideLayouts/slideLayout132.xml"/><Relationship Id="rId13" Type="http://schemas.openxmlformats.org/officeDocument/2006/relationships/slideLayout" Target="../slideLayouts/slideLayout133.xml"/><Relationship Id="rId14" Type="http://schemas.openxmlformats.org/officeDocument/2006/relationships/slideLayout" Target="../slideLayouts/slideLayout134.xml"/><Relationship Id="rId15" Type="http://schemas.openxmlformats.org/officeDocument/2006/relationships/slideLayout" Target="../slideLayouts/slideLayout135.xml"/><Relationship Id="rId16" Type="http://schemas.openxmlformats.org/officeDocument/2006/relationships/slideLayout" Target="../slideLayouts/slideLayout136.xml"/><Relationship Id="rId17" Type="http://schemas.openxmlformats.org/officeDocument/2006/relationships/slideLayout" Target="../slideLayouts/slideLayout137.xml"/><Relationship Id="rId18" Type="http://schemas.openxmlformats.org/officeDocument/2006/relationships/slideLayout" Target="../slideLayouts/slideLayout138.xml"/><Relationship Id="rId19" Type="http://schemas.openxmlformats.org/officeDocument/2006/relationships/slideLayout" Target="../slideLayouts/slideLayout139.xml"/><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50.xml"/><Relationship Id="rId20" Type="http://schemas.openxmlformats.org/officeDocument/2006/relationships/slideLayout" Target="../slideLayouts/slideLayout161.xml"/><Relationship Id="rId21" Type="http://schemas.openxmlformats.org/officeDocument/2006/relationships/slideLayout" Target="../slideLayouts/slideLayout162.xml"/><Relationship Id="rId22" Type="http://schemas.openxmlformats.org/officeDocument/2006/relationships/slideLayout" Target="../slideLayouts/slideLayout163.xml"/><Relationship Id="rId23" Type="http://schemas.openxmlformats.org/officeDocument/2006/relationships/slideLayout" Target="../slideLayouts/slideLayout164.xml"/><Relationship Id="rId24" Type="http://schemas.openxmlformats.org/officeDocument/2006/relationships/theme" Target="../theme/theme7.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Relationship Id="rId16" Type="http://schemas.openxmlformats.org/officeDocument/2006/relationships/slideLayout" Target="../slideLayouts/slideLayout157.xml"/><Relationship Id="rId17" Type="http://schemas.openxmlformats.org/officeDocument/2006/relationships/slideLayout" Target="../slideLayouts/slideLayout158.xml"/><Relationship Id="rId18" Type="http://schemas.openxmlformats.org/officeDocument/2006/relationships/slideLayout" Target="../slideLayouts/slideLayout159.xml"/><Relationship Id="rId19" Type="http://schemas.openxmlformats.org/officeDocument/2006/relationships/slideLayout" Target="../slideLayouts/slideLayout160.xml"/><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10.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hyperlink" Target="https://developer.ibm.com/code/patterns/industrial-visual-analysis/" TargetMode="External"/><Relationship Id="rId5" Type="http://schemas.openxmlformats.org/officeDocument/2006/relationships/hyperlink" Target="https://developer.ibm.com/code/patterns/detect-voltage-anomalies-in-household-iot-devices/" TargetMode="External"/><Relationship Id="rId6" Type="http://schemas.openxmlformats.org/officeDocument/2006/relationships/hyperlink" Target="https://developer.ibm.com/code/patterns/develop-an-iot-asset-tracking-app-using-blockchain/" TargetMode="External"/><Relationship Id="rId1" Type="http://schemas.openxmlformats.org/officeDocument/2006/relationships/slideLayout" Target="../slideLayouts/slideLayout16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s://developer.ibm.com/code/patterns/build-an-ios-game-powered-by-core-ml-and-watson-visual-recognition/" TargetMode="External"/><Relationship Id="rId5" Type="http://schemas.openxmlformats.org/officeDocument/2006/relationships/hyperlink" Target="https://developer.ibm.com/code/patterns/locate-and-count-items-with-object-detection/" TargetMode="External"/><Relationship Id="rId6" Type="http://schemas.openxmlformats.org/officeDocument/2006/relationships/hyperlink" Target="https://developer.ibm.com/code/patterns/classify-vehicle-damage-images/" TargetMode="External"/><Relationship Id="rId1" Type="http://schemas.openxmlformats.org/officeDocument/2006/relationships/slideLayout" Target="../slideLayouts/slideLayout16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33.xml"/><Relationship Id="rId2"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7.tiff"/><Relationship Id="rId5" Type="http://schemas.openxmlformats.org/officeDocument/2006/relationships/image" Target="../media/image58.png"/><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9.tiff"/><Relationship Id="rId5" Type="http://schemas.openxmlformats.org/officeDocument/2006/relationships/image" Target="../media/image60.tiff"/><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 Type="http://schemas.openxmlformats.org/officeDocument/2006/relationships/slideLayout" Target="../slideLayouts/slideLayout33.xml"/><Relationship Id="rId2"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ibm.com/code/patterns/build-a-blockchain-network/" TargetMode="External"/><Relationship Id="rId4" Type="http://schemas.openxmlformats.org/officeDocument/2006/relationships/hyperlink" Target="https://developer.ibm.com/code/patterns/deploy-an-asset-transfer-app-using-blockchain/" TargetMode="External"/><Relationship Id="rId5" Type="http://schemas.openxmlformats.org/officeDocument/2006/relationships/hyperlink" Target="https://developer.ibm.com/code/patterns/create-a-real-time-payments-app/" TargetMode="External"/><Relationship Id="rId6" Type="http://schemas.openxmlformats.org/officeDocument/2006/relationships/hyperlink" Target="https://developer.ibm.com/code/patterns/track-donations-blockchain/" TargetMode="External"/><Relationship Id="rId7" Type="http://schemas.openxmlformats.org/officeDocument/2006/relationships/hyperlink" Target="https://developer.ibm.com/code/patterns/automate-business-processes-via-blockchain-events/" TargetMode="External"/><Relationship Id="rId8" Type="http://schemas.openxmlformats.org/officeDocument/2006/relationships/hyperlink" Target="https://developer.ibm.com/code/patterns/create-financial-applications-using-apis-on-mainframe/" TargetMode="External"/><Relationship Id="rId1" Type="http://schemas.openxmlformats.org/officeDocument/2006/relationships/slideLayout" Target="../slideLayouts/slideLayout122.xml"/><Relationship Id="rId2" Type="http://schemas.openxmlformats.org/officeDocument/2006/relationships/image" Target="../media/image45.jpe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hyperlink" Target="https://developer.ibm.com/code/patterns/create-mobile-handwritten-hangul-translation-app/" TargetMode="External"/><Relationship Id="rId5" Type="http://schemas.openxmlformats.org/officeDocument/2006/relationships/hyperlink" Target="https://developer.ibm.com/code/patterns/analyze-twitter-handles-and-hashtags-for-sentiment-and-content/" TargetMode="External"/><Relationship Id="rId6" Type="http://schemas.openxmlformats.org/officeDocument/2006/relationships/hyperlink" Target="https://developer.ibm.com/code/patterns/deploy-serverless-multilingual-conference-room/" TargetMode="External"/><Relationship Id="rId7" Type="http://schemas.openxmlformats.org/officeDocument/2006/relationships/hyperlink" Target="https://developer.ibm.com/code/patterns/create-an-app-to-perform-intelligent-searches-on-data/" TargetMode="External"/><Relationship Id="rId1" Type="http://schemas.openxmlformats.org/officeDocument/2006/relationships/slideLayout" Target="../slideLayouts/slideLayout16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hyperlink" Target="https://developer.ibm.com/code/patterns/classify-icd-10-data-with-watson/" TargetMode="External"/><Relationship Id="rId5" Type="http://schemas.openxmlformats.org/officeDocument/2006/relationships/hyperlink" Target="https://developer.ibm.com/code/patterns/create-and-deploy-a-scoring-model-to-predict-heartrate-failure/" TargetMode="External"/><Relationship Id="rId6" Type="http://schemas.openxmlformats.org/officeDocument/2006/relationships/hyperlink" Target="https://developer.ibm.com/code/patterns/develop-web-based-mobile-health-app-uses-machine-learning/" TargetMode="External"/><Relationship Id="rId7" Type="http://schemas.openxmlformats.org/officeDocument/2006/relationships/hyperlink" Target="https://developer.ibm.com/code/patterns/create-visualizations-to-understand-food-insecurity/" TargetMode="External"/><Relationship Id="rId8" Type="http://schemas.openxmlformats.org/officeDocument/2006/relationships/hyperlink" Target="https://developer.ibm.com/code/patterns/analyze-open-medical-data-sets-to-gain-insights/" TargetMode="External"/><Relationship Id="rId1" Type="http://schemas.openxmlformats.org/officeDocument/2006/relationships/slideLayout" Target="../slideLayouts/slideLayout16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4" Type="http://schemas.openxmlformats.org/officeDocument/2006/relationships/hyperlink" Target="https://developer.ibm.com/code/patterns/cloud-based-air-traffic-control-application/" TargetMode="External"/><Relationship Id="rId5" Type="http://schemas.openxmlformats.org/officeDocument/2006/relationships/hyperlink" Target="https://developer.ibm.com/code/patterns/analyze-san-francisco-traffic-data-with-ibm-pixiedust-and-data-science-experience/" TargetMode="External"/><Relationship Id="rId6" Type="http://schemas.openxmlformats.org/officeDocument/2006/relationships/hyperlink" Target="https://developer.ibm.com/code/patterns/assemble-a-pizza-ordering-chatbot-dialog/" TargetMode="External"/><Relationship Id="rId1" Type="http://schemas.openxmlformats.org/officeDocument/2006/relationships/slideLayout" Target="../slideLayouts/slideLayout162.xml"/><Relationship Id="rId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 xmlns:a16="http://schemas.microsoft.com/office/drawing/2014/main" id="{29511B76-52EE-8E45-957B-F2878AA3E145}"/>
              </a:ext>
            </a:extLst>
          </p:cNvPr>
          <p:cNvSpPr txBox="1"/>
          <p:nvPr/>
        </p:nvSpPr>
        <p:spPr>
          <a:xfrm>
            <a:off x="6495288" y="458724"/>
            <a:ext cx="5254752"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 xmlns:a16="http://schemas.microsoft.com/office/drawing/2014/main" id="{4DED1079-37BB-0545-A7AB-A5D351F49336}"/>
              </a:ext>
            </a:extLst>
          </p:cNvPr>
          <p:cNvSpPr txBox="1"/>
          <p:nvPr/>
        </p:nvSpPr>
        <p:spPr>
          <a:xfrm>
            <a:off x="6495288" y="458724"/>
            <a:ext cx="5254752"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12</a:t>
            </a:fld>
            <a:endParaRPr lang="en-US"/>
          </a:p>
        </p:txBody>
      </p:sp>
      <p:sp>
        <p:nvSpPr>
          <p:cNvPr id="3" name="Footer Placeholder 2"/>
          <p:cNvSpPr>
            <a:spLocks noGrp="1"/>
          </p:cNvSpPr>
          <p:nvPr>
            <p:ph type="ftr" sz="quarter" idx="11"/>
          </p:nvPr>
        </p:nvSpPr>
        <p:spPr/>
        <p:txBody>
          <a:bodyPr/>
          <a:lstStyle/>
          <a:p>
            <a:r>
              <a:rPr lang="en-US" smtClean="0"/>
              <a:t>DOC ID / Month XX, 2018 / © 2018 IBM Corporation</a:t>
            </a:r>
            <a:endParaRPr lang="en-US" dirty="0"/>
          </a:p>
        </p:txBody>
      </p:sp>
      <p:sp>
        <p:nvSpPr>
          <p:cNvPr id="4" name="Title 5">
            <a:extLst>
              <a:ext uri="{FF2B5EF4-FFF2-40B4-BE49-F238E27FC236}">
                <a16:creationId xmlns="" xmlns:a16="http://schemas.microsoft.com/office/drawing/2014/main" id="{0B897357-01BF-064F-831A-B65403E8EFA2}"/>
              </a:ext>
            </a:extLst>
          </p:cNvPr>
          <p:cNvSpPr txBox="1">
            <a:spLocks/>
          </p:cNvSpPr>
          <p:nvPr/>
        </p:nvSpPr>
        <p:spPr>
          <a:xfrm>
            <a:off x="2780727" y="2854261"/>
            <a:ext cx="6591873" cy="674751"/>
          </a:xfrm>
          <a:prstGeom prst="rect">
            <a:avLst/>
          </a:prstGeom>
        </p:spPr>
        <p:txBody>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4400" b="1" smtClean="0">
                <a:latin typeface="+mn-lt"/>
              </a:rPr>
              <a:t>REGISTRATION</a:t>
            </a:r>
            <a:endParaRPr lang="en-US" sz="4400" b="1" dirty="0">
              <a:latin typeface="+mn-lt"/>
            </a:endParaRPr>
          </a:p>
        </p:txBody>
      </p:sp>
    </p:spTree>
    <p:extLst>
      <p:ext uri="{BB962C8B-B14F-4D97-AF65-F5344CB8AC3E}">
        <p14:creationId xmlns:p14="http://schemas.microsoft.com/office/powerpoint/2010/main" val="872618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13</a:t>
            </a:fld>
            <a:endParaRPr lang="en-US"/>
          </a:p>
        </p:txBody>
      </p:sp>
      <p:sp>
        <p:nvSpPr>
          <p:cNvPr id="3" name="Footer Placeholder 2"/>
          <p:cNvSpPr>
            <a:spLocks noGrp="1"/>
          </p:cNvSpPr>
          <p:nvPr>
            <p:ph type="ftr" sz="quarter" idx="11"/>
          </p:nvPr>
        </p:nvSpPr>
        <p:spPr/>
        <p:txBody>
          <a:bodyPr/>
          <a:lstStyle/>
          <a:p>
            <a:r>
              <a:rPr lang="en-US" smtClean="0"/>
              <a:t>DOC ID / Month XX, 2018 / © 2018 IBM Corporation</a:t>
            </a:r>
            <a:endParaRPr lang="en-US" dirty="0"/>
          </a:p>
        </p:txBody>
      </p:sp>
      <p:sp>
        <p:nvSpPr>
          <p:cNvPr id="4" name="Title 5">
            <a:extLst>
              <a:ext uri="{FF2B5EF4-FFF2-40B4-BE49-F238E27FC236}">
                <a16:creationId xmlns="" xmlns:a16="http://schemas.microsoft.com/office/drawing/2014/main" id="{0B897357-01BF-064F-831A-B65403E8EFA2}"/>
              </a:ext>
            </a:extLst>
          </p:cNvPr>
          <p:cNvSpPr txBox="1">
            <a:spLocks/>
          </p:cNvSpPr>
          <p:nvPr/>
        </p:nvSpPr>
        <p:spPr>
          <a:xfrm>
            <a:off x="2463227" y="2384361"/>
            <a:ext cx="6591873" cy="674751"/>
          </a:xfrm>
          <a:prstGeom prst="rect">
            <a:avLst/>
          </a:prstGeom>
        </p:spPr>
        <p:txBody>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4400" b="1" dirty="0">
                <a:latin typeface="+mn-lt"/>
              </a:rPr>
              <a:t>Technology Outlook – Cloud , AI and </a:t>
            </a:r>
            <a:r>
              <a:rPr lang="en-US" sz="4400" b="1" dirty="0" err="1">
                <a:latin typeface="+mn-lt"/>
              </a:rPr>
              <a:t>IoT</a:t>
            </a:r>
            <a:r>
              <a:rPr lang="en-US" sz="4400" b="1" dirty="0">
                <a:latin typeface="+mn-lt"/>
              </a:rPr>
              <a:t> Services</a:t>
            </a:r>
          </a:p>
        </p:txBody>
      </p:sp>
    </p:spTree>
    <p:extLst>
      <p:ext uri="{BB962C8B-B14F-4D97-AF65-F5344CB8AC3E}">
        <p14:creationId xmlns:p14="http://schemas.microsoft.com/office/powerpoint/2010/main" val="1588454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PATTERN DEMO</a:t>
            </a: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14</a:t>
            </a:fld>
            <a:endParaRPr lang="en-US">
              <a:solidFill>
                <a:schemeClr val="bg1"/>
              </a:solidFill>
            </a:endParaRPr>
          </a:p>
        </p:txBody>
      </p:sp>
    </p:spTree>
    <p:extLst>
      <p:ext uri="{BB962C8B-B14F-4D97-AF65-F5344CB8AC3E}">
        <p14:creationId xmlns:p14="http://schemas.microsoft.com/office/powerpoint/2010/main" val="8155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15</a:t>
            </a:fld>
            <a:endParaRPr lang="en-US"/>
          </a:p>
        </p:txBody>
      </p:sp>
    </p:spTree>
    <p:extLst>
      <p:ext uri="{BB962C8B-B14F-4D97-AF65-F5344CB8AC3E}">
        <p14:creationId xmlns:p14="http://schemas.microsoft.com/office/powerpoint/2010/main" val="1804730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16</a:t>
            </a:fld>
            <a:endParaRPr lang="en-US"/>
          </a:p>
        </p:txBody>
      </p:sp>
    </p:spTree>
    <p:extLst>
      <p:ext uri="{BB962C8B-B14F-4D97-AF65-F5344CB8AC3E}">
        <p14:creationId xmlns:p14="http://schemas.microsoft.com/office/powerpoint/2010/main" val="183166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352203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256835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19</a:t>
            </a:fld>
            <a:endParaRPr lang="en-US"/>
          </a:p>
        </p:txBody>
      </p:sp>
      <p:pic>
        <p:nvPicPr>
          <p:cNvPr id="6" name="Picture 5">
            <a:extLst>
              <a:ext uri="{FF2B5EF4-FFF2-40B4-BE49-F238E27FC236}">
                <a16:creationId xmlns=""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t>
            </a:r>
            <a:r>
              <a:rPr lang="mr-IN" b="1" dirty="0" smtClean="0">
                <a:solidFill>
                  <a:schemeClr val="bg1"/>
                </a:solidFill>
                <a:latin typeface="+mn-lt"/>
              </a:rPr>
              <a:t>–</a:t>
            </a:r>
            <a:r>
              <a:rPr lang="en-US" b="1" dirty="0" smtClean="0">
                <a:solidFill>
                  <a:schemeClr val="bg1"/>
                </a:solidFill>
                <a:latin typeface="+mn-lt"/>
              </a:rPr>
              <a:t> Workshop Agenda </a:t>
            </a:r>
            <a:endParaRPr lang="en-US" b="1" dirty="0">
              <a:solidFill>
                <a:schemeClr val="bg1"/>
              </a:solidFill>
              <a:latin typeface="+mn-lt"/>
            </a:endParaRP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 xmlns:a16="http://schemas.microsoft.com/office/drawing/2014/main" id="{785254F8-DAA2-7649-9D0F-81BC331E7782}"/>
              </a:ext>
            </a:extLst>
          </p:cNvPr>
          <p:cNvSpPr txBox="1"/>
          <p:nvPr/>
        </p:nvSpPr>
        <p:spPr>
          <a:xfrm>
            <a:off x="975185" y="928509"/>
            <a:ext cx="8004114" cy="5632311"/>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dirty="0">
                <a:solidFill>
                  <a:schemeClr val="bg1"/>
                </a:solidFill>
              </a:rPr>
              <a:t>Kickoff </a:t>
            </a:r>
            <a:endParaRPr lang="en-US" dirty="0" smtClean="0">
              <a:solidFill>
                <a:schemeClr val="bg1"/>
              </a:solidFill>
            </a:endParaRPr>
          </a:p>
          <a:p>
            <a:pPr marL="285750" indent="-285750">
              <a:spcAft>
                <a:spcPts val="2400"/>
              </a:spcAft>
              <a:buFont typeface="Arial" panose="020B0604020202020204" pitchFamily="34" charset="0"/>
              <a:buChar char="•"/>
            </a:pPr>
            <a:r>
              <a:rPr lang="en-US" dirty="0" smtClean="0">
                <a:solidFill>
                  <a:schemeClr val="bg1"/>
                </a:solidFill>
              </a:rPr>
              <a:t>Disaster </a:t>
            </a:r>
            <a:r>
              <a:rPr lang="mr-IN" dirty="0" smtClean="0">
                <a:solidFill>
                  <a:schemeClr val="bg1"/>
                </a:solidFill>
              </a:rPr>
              <a:t>–</a:t>
            </a:r>
            <a:r>
              <a:rPr lang="en-US" dirty="0" smtClean="0">
                <a:solidFill>
                  <a:schemeClr val="bg1"/>
                </a:solidFill>
              </a:rPr>
              <a:t> Experience story</a:t>
            </a:r>
            <a:endParaRPr lang="en-US" dirty="0">
              <a:solidFill>
                <a:schemeClr val="bg1"/>
              </a:solidFill>
            </a:endParaRPr>
          </a:p>
          <a:p>
            <a:pPr marL="285750" indent="-285750">
              <a:spcAft>
                <a:spcPts val="2400"/>
              </a:spcAft>
              <a:buFont typeface="Arial" panose="020B0604020202020204" pitchFamily="34" charset="0"/>
              <a:buChar char="•"/>
            </a:pPr>
            <a:r>
              <a:rPr lang="en-US" dirty="0" smtClean="0">
                <a:solidFill>
                  <a:schemeClr val="bg1"/>
                </a:solidFill>
              </a:rPr>
              <a:t>Coding for a cause</a:t>
            </a:r>
          </a:p>
          <a:p>
            <a:pPr marL="285750" indent="-285750">
              <a:spcAft>
                <a:spcPts val="2400"/>
              </a:spcAft>
              <a:buFont typeface="Arial" panose="020B0604020202020204" pitchFamily="34" charset="0"/>
              <a:buChar char="•"/>
            </a:pPr>
            <a:r>
              <a:rPr lang="en-US" dirty="0">
                <a:solidFill>
                  <a:schemeClr val="bg1"/>
                </a:solidFill>
              </a:rPr>
              <a:t>Call for code </a:t>
            </a:r>
            <a:r>
              <a:rPr lang="en-US" dirty="0" smtClean="0">
                <a:solidFill>
                  <a:schemeClr val="bg1"/>
                </a:solidFill>
              </a:rPr>
              <a:t>Registration </a:t>
            </a:r>
            <a:endParaRPr lang="en-US" dirty="0">
              <a:solidFill>
                <a:schemeClr val="bg1"/>
              </a:solidFill>
            </a:endParaRPr>
          </a:p>
          <a:p>
            <a:pPr marL="285750" indent="-285750">
              <a:spcAft>
                <a:spcPts val="2400"/>
              </a:spcAft>
              <a:buFont typeface="Arial" panose="020B0604020202020204" pitchFamily="34" charset="0"/>
              <a:buChar char="•"/>
            </a:pPr>
            <a:r>
              <a:rPr lang="en-US" dirty="0">
                <a:solidFill>
                  <a:schemeClr val="bg1"/>
                </a:solidFill>
              </a:rPr>
              <a:t>Technology </a:t>
            </a:r>
            <a:r>
              <a:rPr lang="en-US" dirty="0" smtClean="0">
                <a:solidFill>
                  <a:schemeClr val="bg1"/>
                </a:solidFill>
              </a:rPr>
              <a:t>Outlook – Cloud </a:t>
            </a:r>
            <a:r>
              <a:rPr lang="en-US" dirty="0">
                <a:solidFill>
                  <a:schemeClr val="bg1"/>
                </a:solidFill>
              </a:rPr>
              <a:t>, </a:t>
            </a:r>
            <a:r>
              <a:rPr lang="en-US" dirty="0" smtClean="0">
                <a:solidFill>
                  <a:schemeClr val="bg1"/>
                </a:solidFill>
              </a:rPr>
              <a:t>AI and </a:t>
            </a:r>
            <a:r>
              <a:rPr lang="en-US" dirty="0" err="1">
                <a:solidFill>
                  <a:schemeClr val="bg1"/>
                </a:solidFill>
              </a:rPr>
              <a:t>IoT</a:t>
            </a:r>
            <a:r>
              <a:rPr lang="en-US" dirty="0">
                <a:solidFill>
                  <a:schemeClr val="bg1"/>
                </a:solidFill>
              </a:rPr>
              <a:t> </a:t>
            </a:r>
            <a:r>
              <a:rPr lang="en-US" dirty="0" smtClean="0">
                <a:solidFill>
                  <a:schemeClr val="bg1"/>
                </a:solidFill>
              </a:rPr>
              <a:t>Services </a:t>
            </a:r>
            <a:endParaRPr lang="en-US" dirty="0">
              <a:solidFill>
                <a:schemeClr val="bg1"/>
              </a:solidFill>
            </a:endParaRPr>
          </a:p>
          <a:p>
            <a:pPr marL="285750" indent="-285750">
              <a:spcAft>
                <a:spcPts val="2400"/>
              </a:spcAft>
              <a:buFont typeface="Arial" panose="020B0604020202020204" pitchFamily="34" charset="0"/>
              <a:buChar char="•"/>
            </a:pPr>
            <a:r>
              <a:rPr lang="en-US" dirty="0" smtClean="0">
                <a:solidFill>
                  <a:schemeClr val="bg1"/>
                </a:solidFill>
              </a:rPr>
              <a:t>Lunch</a:t>
            </a:r>
            <a:endParaRPr lang="en-US" dirty="0">
              <a:solidFill>
                <a:schemeClr val="bg1"/>
              </a:solidFill>
            </a:endParaRPr>
          </a:p>
          <a:p>
            <a:pPr marL="285750" indent="-285750">
              <a:spcAft>
                <a:spcPts val="2400"/>
              </a:spcAft>
              <a:buFont typeface="Arial" panose="020B0604020202020204" pitchFamily="34" charset="0"/>
              <a:buChar char="•"/>
            </a:pPr>
            <a:r>
              <a:rPr lang="en-US" dirty="0">
                <a:solidFill>
                  <a:schemeClr val="bg1"/>
                </a:solidFill>
              </a:rPr>
              <a:t>Solution to Problems 	</a:t>
            </a:r>
          </a:p>
          <a:p>
            <a:pPr marL="742950" lvl="1" indent="-285750">
              <a:spcAft>
                <a:spcPts val="2400"/>
              </a:spcAft>
              <a:buFont typeface="Arial" panose="020B0604020202020204" pitchFamily="34" charset="0"/>
              <a:buChar char="•"/>
            </a:pPr>
            <a:r>
              <a:rPr lang="en-US" dirty="0" smtClean="0">
                <a:solidFill>
                  <a:schemeClr val="bg1"/>
                </a:solidFill>
              </a:rPr>
              <a:t>Application </a:t>
            </a:r>
            <a:r>
              <a:rPr lang="en-US" dirty="0">
                <a:solidFill>
                  <a:schemeClr val="bg1"/>
                </a:solidFill>
              </a:rPr>
              <a:t>architecture flow based on </a:t>
            </a:r>
            <a:r>
              <a:rPr lang="en-US" dirty="0" err="1">
                <a:solidFill>
                  <a:schemeClr val="bg1"/>
                </a:solidFill>
              </a:rPr>
              <a:t>IoT</a:t>
            </a:r>
            <a:r>
              <a:rPr lang="en-US" dirty="0">
                <a:solidFill>
                  <a:schemeClr val="bg1"/>
                </a:solidFill>
              </a:rPr>
              <a:t>, Weather, </a:t>
            </a:r>
            <a:r>
              <a:rPr lang="en-US" dirty="0" err="1">
                <a:solidFill>
                  <a:schemeClr val="bg1"/>
                </a:solidFill>
              </a:rPr>
              <a:t>Blockchain</a:t>
            </a:r>
            <a:r>
              <a:rPr lang="en-US" dirty="0">
                <a:solidFill>
                  <a:schemeClr val="bg1"/>
                </a:solidFill>
              </a:rPr>
              <a:t> , </a:t>
            </a:r>
            <a:r>
              <a:rPr lang="en-US" dirty="0" smtClean="0">
                <a:solidFill>
                  <a:schemeClr val="bg1"/>
                </a:solidFill>
              </a:rPr>
              <a:t>AI</a:t>
            </a:r>
          </a:p>
          <a:p>
            <a:pPr marL="285750" indent="-285750">
              <a:spcAft>
                <a:spcPts val="2400"/>
              </a:spcAft>
              <a:buFont typeface="Arial" panose="020B0604020202020204" pitchFamily="34" charset="0"/>
              <a:buChar char="•"/>
            </a:pPr>
            <a:r>
              <a:rPr lang="en-US" dirty="0" smtClean="0">
                <a:solidFill>
                  <a:schemeClr val="bg1"/>
                </a:solidFill>
              </a:rPr>
              <a:t>Hands On </a:t>
            </a:r>
          </a:p>
          <a:p>
            <a:pPr marL="285750" indent="-285750">
              <a:spcAft>
                <a:spcPts val="2400"/>
              </a:spcAft>
              <a:buFont typeface="Arial" panose="020B0604020202020204" pitchFamily="34" charset="0"/>
              <a:buChar char="•"/>
            </a:pPr>
            <a:r>
              <a:rPr lang="en-US" dirty="0" smtClean="0">
                <a:solidFill>
                  <a:schemeClr val="bg1"/>
                </a:solidFill>
              </a:rPr>
              <a:t>Ideation </a:t>
            </a:r>
            <a:endParaRPr lang="en-US" dirty="0">
              <a:solidFill>
                <a:schemeClr val="bg1"/>
              </a:solidFill>
            </a:endParaRPr>
          </a:p>
        </p:txBody>
      </p:sp>
    </p:spTree>
    <p:extLst>
      <p:ext uri="{BB962C8B-B14F-4D97-AF65-F5344CB8AC3E}">
        <p14:creationId xmlns:p14="http://schemas.microsoft.com/office/powerpoint/2010/main" val="3041885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20</a:t>
            </a:fld>
            <a:endParaRPr lang="en-US"/>
          </a:p>
        </p:txBody>
      </p:sp>
    </p:spTree>
    <p:extLst>
      <p:ext uri="{BB962C8B-B14F-4D97-AF65-F5344CB8AC3E}">
        <p14:creationId xmlns:p14="http://schemas.microsoft.com/office/powerpoint/2010/main" val="215250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822">
            <a:extLst>
              <a:ext uri="{FF2B5EF4-FFF2-40B4-BE49-F238E27FC236}">
                <a16:creationId xmlns=""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21</a:t>
            </a:fld>
            <a:endParaRPr lang="en-US">
              <a:solidFill>
                <a:schemeClr val="bg1"/>
              </a:solidFill>
            </a:endParaRPr>
          </a:p>
        </p:txBody>
      </p:sp>
      <p:sp>
        <p:nvSpPr>
          <p:cNvPr id="7" name="TextBox 6">
            <a:extLst>
              <a:ext uri="{FF2B5EF4-FFF2-40B4-BE49-F238E27FC236}">
                <a16:creationId xmlns=""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 xmlns:a16="http://schemas.microsoft.com/office/drawing/2014/main"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838673241"/>
              </p:ext>
            </p:extLst>
          </p:nvPr>
        </p:nvGraphicFramePr>
        <p:xfrm>
          <a:off x="4608194" y="4158851"/>
          <a:ext cx="7583806" cy="2417770"/>
        </p:xfrm>
        <a:graphic>
          <a:graphicData uri="http://schemas.openxmlformats.org/drawingml/2006/table">
            <a:tbl>
              <a:tblPr firstRow="1" bandRow="1">
                <a:tableStyleId>{00A15C55-8517-42AA-B614-E9B94910E393}</a:tableStyleId>
              </a:tblPr>
              <a:tblGrid>
                <a:gridCol w="6652260">
                  <a:extLst>
                    <a:ext uri="{9D8B030D-6E8A-4147-A177-3AD203B41FA5}">
                      <a16:colId xmlns="" xmlns:a16="http://schemas.microsoft.com/office/drawing/2014/main" val="3273020347"/>
                    </a:ext>
                  </a:extLst>
                </a:gridCol>
                <a:gridCol w="931546">
                  <a:extLst>
                    <a:ext uri="{9D8B030D-6E8A-4147-A177-3AD203B41FA5}">
                      <a16:colId xmlns=""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549441829"/>
                  </a:ext>
                </a:extLst>
              </a:tr>
              <a:tr h="436570">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Use of IBM and other Call for Code sponsor technology</a:t>
                      </a: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2577747656"/>
                  </a:ext>
                </a:extLst>
              </a:tr>
            </a:tbl>
          </a:graphicData>
        </a:graphic>
      </p:graphicFrame>
      <p:sp>
        <p:nvSpPr>
          <p:cNvPr id="19" name="Shape 824">
            <a:extLst>
              <a:ext uri="{FF2B5EF4-FFF2-40B4-BE49-F238E27FC236}">
                <a16:creationId xmlns="" xmlns:a16="http://schemas.microsoft.com/office/drawing/2014/main" id="{28C07D4A-0B5A-D441-8FE2-16E95E045306}"/>
              </a:ext>
            </a:extLst>
          </p:cNvPr>
          <p:cNvSpPr/>
          <p:nvPr/>
        </p:nvSpPr>
        <p:spPr>
          <a:xfrm>
            <a:off x="280415" y="4347101"/>
            <a:ext cx="3079365" cy="2041270"/>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22</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3</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4</a:t>
            </a:fld>
            <a:endParaRPr lang="en-US"/>
          </a:p>
        </p:txBody>
      </p:sp>
    </p:spTree>
    <p:extLst>
      <p:ext uri="{BB962C8B-B14F-4D97-AF65-F5344CB8AC3E}">
        <p14:creationId xmlns:p14="http://schemas.microsoft.com/office/powerpoint/2010/main" val="359968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 xmlns:a16="http://schemas.microsoft.com/office/drawing/2014/main"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5</a:t>
            </a:fld>
            <a:endParaRPr lang="en-US"/>
          </a:p>
        </p:txBody>
      </p:sp>
    </p:spTree>
    <p:extLst>
      <p:ext uri="{BB962C8B-B14F-4D97-AF65-F5344CB8AC3E}">
        <p14:creationId xmlns:p14="http://schemas.microsoft.com/office/powerpoint/2010/main" val="156108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 xmlns:a16="http://schemas.microsoft.com/office/drawing/2014/main" id="{AAD5043E-9FBF-9E4A-8DB9-91A6299841FC}"/>
              </a:ext>
            </a:extLst>
          </p:cNvPr>
          <p:cNvSpPr txBox="1"/>
          <p:nvPr/>
        </p:nvSpPr>
        <p:spPr>
          <a:xfrm>
            <a:off x="6495288" y="458724"/>
            <a:ext cx="5254752" cy="47397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r>
              <a:rPr kumimoji="0" lang="en-US" sz="1800" b="0" i="0" u="none" strike="noStrike" kern="1200" cap="none" spc="0" normalizeH="0" baseline="0" noProof="0" dirty="0">
                <a:ln>
                  <a:noFill/>
                </a:ln>
                <a:solidFill>
                  <a:srgbClr val="222222"/>
                </a:solidFill>
                <a:effectLst/>
                <a:uLnTx/>
                <a:uFillTx/>
                <a:latin typeface="IBM Plex Sans"/>
                <a:ea typeface="+mn-ea"/>
                <a:cs typeface="+mn-cs"/>
              </a:rPr>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r>
              <a:rPr kumimoji="0" lang="en-US" sz="1800" b="0" i="0" u="none" strike="noStrike" kern="1200" cap="none" spc="0" normalizeH="0" baseline="0" noProof="0" dirty="0">
                <a:ln>
                  <a:noFill/>
                </a:ln>
                <a:solidFill>
                  <a:srgbClr val="222222"/>
                </a:solidFill>
                <a:effectLst/>
                <a:uLnTx/>
                <a:uFillTx/>
                <a:latin typeface="IBM Plex Sans"/>
                <a:ea typeface="+mn-ea"/>
                <a:cs typeface="+mn-cs"/>
              </a:rPr>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1A74BA"/>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1A74BA"/>
              </a:solidFill>
              <a:latin typeface="IBM Plex Sans"/>
            </a:endParaRPr>
          </a:p>
          <a:p>
            <a:pPr marL="285750" indent="-285750">
              <a:buClr>
                <a:srgbClr val="FFFFFF"/>
              </a:buClr>
              <a:buFont typeface="Wingdings" pitchFamily="2" charset="2"/>
              <a:buChar char="q"/>
              <a:defRPr/>
            </a:pPr>
            <a:r>
              <a:rPr lang="en-US" dirty="0">
                <a:solidFill>
                  <a:srgbClr val="1A74BA"/>
                </a:solidFill>
                <a:hlinkClick r:id="rId6"/>
              </a:rPr>
              <a:t>Create a simple chatbot with Node.js and Watson Assistant</a:t>
            </a:r>
            <a:endParaRPr lang="en-US" dirty="0">
              <a:solidFill>
                <a:srgbClr val="1A74BA"/>
              </a:solidFil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876</TotalTime>
  <Words>1440</Words>
  <Application>Microsoft Macintosh PowerPoint</Application>
  <PresentationFormat>Widescreen</PresentationFormat>
  <Paragraphs>251</Paragraphs>
  <Slides>22</Slides>
  <Notes>11</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22</vt:i4>
      </vt:variant>
    </vt:vector>
  </HeadingPairs>
  <TitlesOfParts>
    <vt:vector size="45" baseType="lpstr">
      <vt:lpstr>Arial Regular</vt:lpstr>
      <vt:lpstr>Avenir Heavy</vt:lpstr>
      <vt:lpstr>Avenir Medium</vt:lpstr>
      <vt:lpstr>Calibri</vt:lpstr>
      <vt:lpstr>Helvetica</vt:lpstr>
      <vt:lpstr>Helvetica Light</vt:lpstr>
      <vt:lpstr>Helvetica Neue</vt:lpstr>
      <vt:lpstr>Helvetica Neue Medium</vt:lpstr>
      <vt:lpstr>IBM Plex Sans</vt:lpstr>
      <vt:lpstr>IBM Plex Sans Condensed Medium</vt:lpstr>
      <vt:lpstr>IBM Plex Sans Medium</vt:lpstr>
      <vt:lpstr>IBM Plex Sans Regular</vt:lpstr>
      <vt:lpstr>Mangal</vt:lpstr>
      <vt:lpstr>ＭＳ Ｐゴシック</vt:lpstr>
      <vt:lpstr>Wingdings</vt:lpstr>
      <vt:lpstr>Arial</vt:lpstr>
      <vt:lpstr>blk_background_2017</vt:lpstr>
      <vt:lpstr>1_blk_background_2017</vt:lpstr>
      <vt:lpstr>2_blk_background_2017</vt:lpstr>
      <vt:lpstr>3_blk_background_2017</vt:lpstr>
      <vt:lpstr>4_blk_background_2017</vt:lpstr>
      <vt:lpstr>5_blk_background_2017</vt:lpstr>
      <vt:lpstr>6_blk_background_2017</vt:lpstr>
      <vt:lpstr>PowerPoint Presentation</vt:lpstr>
      <vt:lpstr>CALL FOR CODE DAY – Workshop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PATTERN DEMO</vt:lpstr>
      <vt:lpstr>Watson Services </vt:lpstr>
      <vt:lpstr>Watson Assistant</vt:lpstr>
      <vt:lpstr>Text to Speech</vt:lpstr>
      <vt:lpstr>IBM Cloud compute services </vt:lpstr>
      <vt:lpstr>IBM Cloud compute services  </vt:lpstr>
      <vt:lpstr>Watson IoT and Node-RED</vt:lpstr>
      <vt:lpstr>SUBMISSION AND JUDGING NOTES</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Mangesh Patankar</cp:lastModifiedBy>
  <cp:revision>147</cp:revision>
  <dcterms:created xsi:type="dcterms:W3CDTF">2018-02-27T17:50:26Z</dcterms:created>
  <dcterms:modified xsi:type="dcterms:W3CDTF">2018-06-29T10:14:36Z</dcterms:modified>
</cp:coreProperties>
</file>